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86" r:id="rId4"/>
    <p:sldId id="276" r:id="rId5"/>
    <p:sldId id="299" r:id="rId6"/>
    <p:sldId id="268" r:id="rId7"/>
    <p:sldId id="300" r:id="rId8"/>
    <p:sldId id="265" r:id="rId9"/>
    <p:sldId id="295" r:id="rId10"/>
    <p:sldId id="279" r:id="rId11"/>
    <p:sldId id="287" r:id="rId12"/>
    <p:sldId id="283" r:id="rId13"/>
    <p:sldId id="289" r:id="rId14"/>
    <p:sldId id="290" r:id="rId15"/>
    <p:sldId id="284" r:id="rId16"/>
    <p:sldId id="293" r:id="rId17"/>
    <p:sldId id="296" r:id="rId18"/>
    <p:sldId id="298" r:id="rId19"/>
    <p:sldId id="288" r:id="rId20"/>
  </p:sldIdLst>
  <p:sldSz cx="12192000" cy="6858000"/>
  <p:notesSz cx="6858000" cy="9144000"/>
  <p:embeddedFontLst>
    <p:embeddedFont>
      <p:font typeface="a영고딕L" panose="02020600000000000000" pitchFamily="18" charset="-127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영고딕M" panose="02020600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44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상호작용을 설명하면서</a:t>
            </a:r>
            <a:r>
              <a:rPr lang="en-US" altLang="ko-KR" dirty="0"/>
              <a:t>, </a:t>
            </a:r>
            <a:r>
              <a:rPr lang="ko-KR" altLang="en-US" dirty="0"/>
              <a:t>예시 내에서 설명</a:t>
            </a:r>
            <a:endParaRPr lang="en-US" altLang="ko-KR" dirty="0"/>
          </a:p>
          <a:p>
            <a:r>
              <a:rPr lang="ko-KR" altLang="en-US" dirty="0"/>
              <a:t>그림 안에 탈출을 위한 단서가 있거나</a:t>
            </a:r>
            <a:r>
              <a:rPr lang="en-US" altLang="ko-KR" dirty="0"/>
              <a:t>, </a:t>
            </a:r>
            <a:r>
              <a:rPr lang="ko-KR" altLang="en-US" dirty="0"/>
              <a:t>숨겨진 아이템을 탈출을 위해 사용하는 방법으로 상호작용한다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투표를 이용해서 플레이요소가 변화하는데 이러한 변화에는 어떤 것이 있는지 이야기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3E2B5-20F1-49B3-8D50-CB4CF0E5C1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3E2B5-20F1-49B3-8D50-CB4CF0E5C1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9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아이템을 </a:t>
            </a:r>
            <a:r>
              <a:rPr lang="ko-KR" altLang="en-US" dirty="0" err="1"/>
              <a:t>모았을때</a:t>
            </a:r>
            <a:r>
              <a:rPr lang="en-US" altLang="ko-KR" dirty="0"/>
              <a:t>, </a:t>
            </a:r>
            <a:r>
              <a:rPr lang="ko-KR" altLang="en-US" dirty="0"/>
              <a:t>특정 방에 들어 갔을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3E2B5-20F1-49B3-8D50-CB4CF0E5C1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타게임과의 비교는 같은 게임 류에서 </a:t>
            </a:r>
            <a:r>
              <a:rPr lang="ko-KR" altLang="en-US" dirty="0" err="1"/>
              <a:t>우리게임이</a:t>
            </a:r>
            <a:r>
              <a:rPr lang="ko-KR" altLang="en-US" dirty="0"/>
              <a:t> </a:t>
            </a:r>
            <a:r>
              <a:rPr lang="ko-KR" altLang="en-US" dirty="0" err="1"/>
              <a:t>어떤게</a:t>
            </a:r>
            <a:r>
              <a:rPr lang="ko-KR" altLang="en-US" dirty="0"/>
              <a:t> 더 좋은지를 </a:t>
            </a:r>
            <a:r>
              <a:rPr lang="ko-KR" altLang="en-US" dirty="0" err="1"/>
              <a:t>설명하는거지</a:t>
            </a:r>
            <a:endParaRPr lang="en-US" altLang="ko-KR" dirty="0"/>
          </a:p>
          <a:p>
            <a:r>
              <a:rPr lang="ko-KR" altLang="en-US" dirty="0"/>
              <a:t>전혀 다른 게임을 가지고선 비교를 하면 애초에 비교 대상이 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1</a:t>
            </a:r>
            <a:r>
              <a:rPr lang="ko-KR" altLang="en-US" dirty="0"/>
              <a:t>인칭 게임인데 비교 대상이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인기겜임을</a:t>
            </a:r>
            <a:r>
              <a:rPr lang="ko-KR" altLang="en-US" dirty="0"/>
              <a:t> 비교해 </a:t>
            </a:r>
            <a:r>
              <a:rPr lang="ko-KR" altLang="en-US" dirty="0" err="1"/>
              <a:t>봤자</a:t>
            </a:r>
            <a:r>
              <a:rPr lang="ko-KR" altLang="en-US" dirty="0"/>
              <a:t> 비교 대상이 아니다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3E2B5-20F1-49B3-8D50-CB4CF0E5C1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4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etinow.me/266" TargetMode="External"/><Relationship Id="rId3" Type="http://schemas.openxmlformats.org/officeDocument/2006/relationships/hyperlink" Target="https://news.kotra.or.kr/user/globalBbs/kotranews/4/globalBbsDataView.do?setIdx=243&amp;dataIdx=160934" TargetMode="External"/><Relationship Id="rId7" Type="http://schemas.openxmlformats.org/officeDocument/2006/relationships/hyperlink" Target="https://www.youtube.com/watch?v=6cx9dvXvhWk" TargetMode="External"/><Relationship Id="rId2" Type="http://schemas.openxmlformats.org/officeDocument/2006/relationships/hyperlink" Target="https://www.indiedb.com/features/konami-shuts-down-indie-unreal-engine-4-remake-of-p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G-rOsoyDkY" TargetMode="External"/><Relationship Id="rId11" Type="http://schemas.openxmlformats.org/officeDocument/2006/relationships/hyperlink" Target="http://kism.or.kr/file/memoir/5_4_16.pdf" TargetMode="External"/><Relationship Id="rId5" Type="http://schemas.openxmlformats.org/officeDocument/2006/relationships/hyperlink" Target="http://www.pandora.tv/view/pangamerg/56503694/#38790005_new" TargetMode="External"/><Relationship Id="rId10" Type="http://schemas.openxmlformats.org/officeDocument/2006/relationships/hyperlink" Target="https://www.twitchmetrics.net/games/viewership" TargetMode="External"/><Relationship Id="rId4" Type="http://schemas.openxmlformats.org/officeDocument/2006/relationships/hyperlink" Target="https://www.huffingtonpost.kr/entry/broadcast_kr_5b3b0c1be4b0b41bb1dc8364" TargetMode="External"/><Relationship Id="rId9" Type="http://schemas.openxmlformats.org/officeDocument/2006/relationships/hyperlink" Target="https://newzoo.com/insights/rankings/top-20-core-pc-gam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889" y="561035"/>
            <a:ext cx="3327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Labyrinth Of 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  <a:endParaRPr lang="en-US" altLang="ko-KR" sz="138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33A44-6252-4CB9-8967-28E33533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2070228" y="1336411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 처리한다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흐려진다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오브젝트의 형태가 변화한다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70D3CF-6F3E-4954-9BFF-240E220AE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A1526-836E-4F55-800C-9A89B777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3" y="3223523"/>
            <a:ext cx="5702211" cy="3223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B61504-AD4C-4A8B-AF14-EB60DD32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66" y="3238861"/>
            <a:ext cx="5694220" cy="31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088601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487730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7189904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232009" y="2004761"/>
            <a:ext cx="62256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 게임마다 각 방의 위치가 바뀌고 오브젝트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랜덤 생성으로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환경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565643" y="2004761"/>
            <a:ext cx="40234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62BA3-6B50-4E2F-9F9A-2364DDB8F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535678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274016" y="2766675"/>
            <a:ext cx="3716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변화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546033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046753" y="3347616"/>
            <a:ext cx="4034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7" y="2546033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190312" y="3418047"/>
            <a:ext cx="3811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전달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91767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91969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91969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2CE52E-02A7-4879-A922-8C47D2539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4904ED8-44E7-412C-BFBD-46FB60F321CF}"/>
              </a:ext>
            </a:extLst>
          </p:cNvPr>
          <p:cNvGrpSpPr/>
          <p:nvPr/>
        </p:nvGrpSpPr>
        <p:grpSpPr>
          <a:xfrm>
            <a:off x="3250404" y="6167040"/>
            <a:ext cx="5768129" cy="378619"/>
            <a:chOff x="3931654" y="6084404"/>
            <a:chExt cx="5768129" cy="3786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FFAFD-E2AE-483C-8E0F-0751743EB18C}"/>
                </a:ext>
              </a:extLst>
            </p:cNvPr>
            <p:cNvSpPr/>
            <p:nvPr/>
          </p:nvSpPr>
          <p:spPr>
            <a:xfrm>
              <a:off x="3931654" y="6111305"/>
              <a:ext cx="337504" cy="314325"/>
            </a:xfrm>
            <a:prstGeom prst="rect">
              <a:avLst/>
            </a:prstGeom>
            <a:solidFill>
              <a:srgbClr val="69D8AD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F9E408-17FD-4845-B571-7825721139E2}"/>
                </a:ext>
              </a:extLst>
            </p:cNvPr>
            <p:cNvSpPr txBox="1"/>
            <p:nvPr/>
          </p:nvSpPr>
          <p:spPr>
            <a:xfrm>
              <a:off x="4286233" y="6084631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공통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DA3A02-1B28-4227-9360-E1A5806243A2}"/>
                </a:ext>
              </a:extLst>
            </p:cNvPr>
            <p:cNvSpPr/>
            <p:nvPr/>
          </p:nvSpPr>
          <p:spPr>
            <a:xfrm>
              <a:off x="4984346" y="6111078"/>
              <a:ext cx="337504" cy="314325"/>
            </a:xfrm>
            <a:prstGeom prst="rect">
              <a:avLst/>
            </a:prstGeom>
            <a:solidFill>
              <a:srgbClr val="FFE766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17831D-1F72-4511-A10B-6E2FCF38DFC9}"/>
                </a:ext>
              </a:extLst>
            </p:cNvPr>
            <p:cNvSpPr txBox="1"/>
            <p:nvPr/>
          </p:nvSpPr>
          <p:spPr>
            <a:xfrm>
              <a:off x="5338925" y="6084404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여도현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689413-FB50-42FD-AEAE-C38003E5DDA9}"/>
                </a:ext>
              </a:extLst>
            </p:cNvPr>
            <p:cNvSpPr/>
            <p:nvPr/>
          </p:nvSpPr>
          <p:spPr>
            <a:xfrm>
              <a:off x="6467847" y="6112369"/>
              <a:ext cx="337504" cy="314325"/>
            </a:xfrm>
            <a:prstGeom prst="rect">
              <a:avLst/>
            </a:prstGeom>
            <a:solidFill>
              <a:srgbClr val="C49DD6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FBC36C-2C19-4C18-83D6-40AE144E7687}"/>
                </a:ext>
              </a:extLst>
            </p:cNvPr>
            <p:cNvSpPr txBox="1"/>
            <p:nvPr/>
          </p:nvSpPr>
          <p:spPr>
            <a:xfrm>
              <a:off x="6822426" y="6085695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강아영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705ADA-6951-4A18-A141-045BBF182A51}"/>
                </a:ext>
              </a:extLst>
            </p:cNvPr>
            <p:cNvSpPr/>
            <p:nvPr/>
          </p:nvSpPr>
          <p:spPr>
            <a:xfrm>
              <a:off x="7983129" y="6111078"/>
              <a:ext cx="337504" cy="314325"/>
            </a:xfrm>
            <a:prstGeom prst="rect">
              <a:avLst/>
            </a:prstGeom>
            <a:solidFill>
              <a:srgbClr val="40404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839BE1-FC92-4E6A-AA1F-788B4CD20FE9}"/>
                </a:ext>
              </a:extLst>
            </p:cNvPr>
            <p:cNvSpPr txBox="1"/>
            <p:nvPr/>
          </p:nvSpPr>
          <p:spPr>
            <a:xfrm>
              <a:off x="8337708" y="6084404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박 연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0F4A76-954E-42D4-983C-CD216B21C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D2E23-D30C-4D8B-86FB-B5F7A1BB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00012"/>
            <a:ext cx="11611991" cy="58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0AC65-BFCA-4CA6-B891-BF36708E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412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5BE41-8371-4F54-B40E-C723BD22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3725"/>
            <a:ext cx="97536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91649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 플랫폼 별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66F96-058A-4ACF-AE3F-9263071AE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2748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 플랫폼 별 시청자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F8231-0689-4057-8535-22683D260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5435"/>
            <a:ext cx="9753600" cy="5372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10E5A-3A71-4C54-A5F7-DA416854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573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3D7D8E-1CD8-4BC0-AC49-94F76CA9EE14}"/>
              </a:ext>
            </a:extLst>
          </p:cNvPr>
          <p:cNvGrpSpPr/>
          <p:nvPr/>
        </p:nvGrpSpPr>
        <p:grpSpPr>
          <a:xfrm>
            <a:off x="607949" y="73367"/>
            <a:ext cx="4160604" cy="6118504"/>
            <a:chOff x="898506" y="56276"/>
            <a:chExt cx="4160604" cy="61185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E19652-772E-4104-AE1E-FF630629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07" y="56276"/>
              <a:ext cx="4160603" cy="29293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E1A20D-845C-4006-B48F-09849DF4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06" y="2960703"/>
              <a:ext cx="4160603" cy="321407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7926F-7F5A-44AC-9199-F8C9EE71DAEF}"/>
              </a:ext>
            </a:extLst>
          </p:cNvPr>
          <p:cNvGrpSpPr/>
          <p:nvPr/>
        </p:nvGrpSpPr>
        <p:grpSpPr>
          <a:xfrm>
            <a:off x="5742775" y="514562"/>
            <a:ext cx="3065626" cy="4942154"/>
            <a:chOff x="6215641" y="56276"/>
            <a:chExt cx="2515847" cy="40558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6D48A2-1EFF-4D31-BF86-EDE3762F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641" y="56276"/>
              <a:ext cx="2515847" cy="20202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D5CCAE-6C9B-4179-924F-5930060F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641" y="2042305"/>
              <a:ext cx="2515847" cy="206981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AAD61-B276-42C6-B585-4F65AA0F9265}"/>
              </a:ext>
            </a:extLst>
          </p:cNvPr>
          <p:cNvGrpSpPr/>
          <p:nvPr/>
        </p:nvGrpSpPr>
        <p:grpSpPr>
          <a:xfrm>
            <a:off x="8931933" y="514562"/>
            <a:ext cx="3077552" cy="4942154"/>
            <a:chOff x="8855021" y="56276"/>
            <a:chExt cx="2515848" cy="4040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9A4600-2CE2-46F7-B40E-165A4536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5022" y="56276"/>
              <a:ext cx="2515847" cy="20488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99BBD4-B651-4B99-9232-E46712F6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5021" y="2070960"/>
              <a:ext cx="2515847" cy="202544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873D4B-7889-48A5-B61C-431AFC43C796}"/>
              </a:ext>
            </a:extLst>
          </p:cNvPr>
          <p:cNvSpPr txBox="1"/>
          <p:nvPr/>
        </p:nvSpPr>
        <p:spPr>
          <a:xfrm>
            <a:off x="607949" y="6264067"/>
            <a:ext cx="18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인기 순위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F0581-84EB-4877-8CB4-E82A6691770F}"/>
              </a:ext>
            </a:extLst>
          </p:cNvPr>
          <p:cNvSpPr txBox="1"/>
          <p:nvPr/>
        </p:nvSpPr>
        <p:spPr>
          <a:xfrm>
            <a:off x="5742775" y="5604617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방송 인기 순위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982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320EA9-E590-4E25-982B-1535E839A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8" y="269833"/>
            <a:ext cx="5009575" cy="588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D87836-4B1D-4932-8414-36FFDB4B6785}"/>
              </a:ext>
            </a:extLst>
          </p:cNvPr>
          <p:cNvSpPr/>
          <p:nvPr/>
        </p:nvSpPr>
        <p:spPr>
          <a:xfrm>
            <a:off x="372198" y="1943546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01892-3C9C-41C9-BED7-752702D6044B}"/>
              </a:ext>
            </a:extLst>
          </p:cNvPr>
          <p:cNvSpPr/>
          <p:nvPr/>
        </p:nvSpPr>
        <p:spPr>
          <a:xfrm>
            <a:off x="372198" y="2783375"/>
            <a:ext cx="4714042" cy="78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B7D15C-A7CB-408D-B121-F929DB128B0F}"/>
              </a:ext>
            </a:extLst>
          </p:cNvPr>
          <p:cNvSpPr/>
          <p:nvPr/>
        </p:nvSpPr>
        <p:spPr>
          <a:xfrm>
            <a:off x="372198" y="5171468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92E5A-21CE-4A62-8098-7603AE73BE74}"/>
              </a:ext>
            </a:extLst>
          </p:cNvPr>
          <p:cNvSpPr txBox="1"/>
          <p:nvPr/>
        </p:nvSpPr>
        <p:spPr>
          <a:xfrm>
            <a:off x="5381773" y="1057316"/>
            <a:ext cx="6463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블루투스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패킷을 분석한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값을 저장하여 해당 데이터를 유니티에서 데이터를 불러와서 처리를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데이터를 바로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 전달받아서 처리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자체적으로 블루투스 통신을 하여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미밴드의 데이터를 받을 수 있게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D3DE7B4-BC64-408D-94CB-411EAD89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>
                <a:latin typeface="a영고딕L" panose="02020600000000000000" pitchFamily="18" charset="-127"/>
                <a:ea typeface="a영고딕L" panose="02020600000000000000" pitchFamily="18" charset="-127"/>
              </a:rPr>
              <a:t>18</a:t>
            </a:fld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50733" y="55572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출처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9443" y="1240044"/>
            <a:ext cx="12434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2"/>
              </a:rPr>
              <a:t>https://www.indiedb.com/features/konami-shuts-down-indie-unreal-engine-4-remake-of-pt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4p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3"/>
              </a:rPr>
              <a:t>https://news.kotra.or.kr/user/globalBbs/kotranews/4/globalBbsDataView.do?setIdx=243&amp;dataIdx=160934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5p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4"/>
              </a:rPr>
              <a:t>https://www.huffingtonpost.kr/entry/broadcast_kr_5b3b0c1be4b0b41bb1dc8364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6p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5"/>
              </a:rPr>
              <a:t>http://www.pandora.tv/view/pangamerg/56503694/#38790005_new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8p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6"/>
              </a:rPr>
              <a:t>https://www.youtube.com/watch?v=oG-rOsoyDkY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9p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7"/>
              </a:rPr>
              <a:t>https://www.youtube.com/watch?v=6cx9dvXvhWk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14p,15p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8"/>
              </a:rPr>
              <a:t>http://etinow.me/266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16p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9"/>
              </a:rPr>
              <a:t>https://newzoo.com/insights/rankings/top-20-core-pc-games/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  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10"/>
              </a:rPr>
              <a:t>https://www.twitchmetrics.net/games/viewership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17p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11"/>
              </a:rPr>
              <a:t>http://kism.or.kr/file/memoir/5_4_16.pdf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A27402-860A-4452-95CE-EA39E404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>
                <a:latin typeface="a영고딕L" panose="02020600000000000000" pitchFamily="18" charset="-127"/>
                <a:ea typeface="a영고딕L" panose="02020600000000000000" pitchFamily="18" charset="-127"/>
              </a:rPr>
              <a:t>19</a:t>
            </a:fld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406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소개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F083CB-EBBC-4D9E-99BB-111FAC4C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16924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72" y="1974092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227" y="348695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869" y="348990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189" y="337939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의문의 병원에 갇힌 상황 </a:t>
            </a:r>
            <a:endParaRPr lang="en-US" altLang="ko-KR" sz="3600" b="1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병원을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안에 놓인 아이템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배치물을 이용하자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4612" y="1546862"/>
            <a:ext cx="5116680" cy="311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068251"/>
            <a:ext cx="3389748" cy="1422057"/>
            <a:chOff x="1100416" y="8688393"/>
            <a:chExt cx="668220" cy="14220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688393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954580" y="5079051"/>
            <a:ext cx="4011248" cy="1349320"/>
            <a:chOff x="942237" y="6937041"/>
            <a:chExt cx="4011248" cy="13493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942237" y="7578475"/>
              <a:ext cx="40112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102581" y="6937041"/>
              <a:ext cx="359104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기능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068251"/>
            <a:ext cx="4011248" cy="1727953"/>
            <a:chOff x="1833741" y="4873022"/>
            <a:chExt cx="3934685" cy="17279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9346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55021" y="4873022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C8D34-F148-4ABE-8A81-46CBC812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8" cy="5155133"/>
            <a:chOff x="2243165" y="721595"/>
            <a:chExt cx="7705668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65" y="721595"/>
              <a:ext cx="7705668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개인 방송 규모 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60E73-CDF3-432C-93FE-8A2C236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6949166" y="1142973"/>
            <a:ext cx="4980681" cy="278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병원 맵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크기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800X700 unit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특징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방마다 숨겨진 아이템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요소들이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들어가 있고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해당 아이템 요소들을 이용하여 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탈출도구를 수집하여 최종 목적인 병원을 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탈출하자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507914" y="120507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94853" y="1187115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4704609"/>
            <a:ext cx="3389748" cy="1384410"/>
            <a:chOff x="1100416" y="8688393"/>
            <a:chExt cx="668220" cy="1384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364917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주인공 이동 속도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</a:p>
            <a:p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6unit/s, 8unit/s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0009" y="8688393"/>
              <a:ext cx="489033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주인공 </a:t>
              </a:r>
              <a:r>
                <a:rPr lang="en-US" altLang="ko-KR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(Player)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989072" y="4690242"/>
            <a:ext cx="4011248" cy="1860442"/>
            <a:chOff x="976729" y="6911874"/>
            <a:chExt cx="4011248" cy="1860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976729" y="7448877"/>
              <a:ext cx="40112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적의 이동 속도 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 4~7uint/s 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적의 시야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직선거리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 8unit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적의 가청 반경 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 5unit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시야 안에 들어올 경우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속력 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911297" y="6911874"/>
              <a:ext cx="197361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적 </a:t>
              </a:r>
              <a:r>
                <a:rPr lang="en-US" altLang="ko-KR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(Enemy)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4704609"/>
            <a:ext cx="4011248" cy="1538298"/>
            <a:chOff x="1833741" y="4873022"/>
            <a:chExt cx="3934685" cy="15382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703434"/>
              <a:ext cx="39346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각 방의 크기 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 70~80 unit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방의 개수 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 10~15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개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867931" y="4873022"/>
              <a:ext cx="179285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방 </a:t>
              </a:r>
              <a:r>
                <a:rPr lang="en-US" altLang="ko-KR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(Room)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C8D34-F148-4ABE-8A81-46CBC812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35502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http://1.bp.blogspot.com/-pdtLcgE2D-U/VEqId_ClRZI/AAAAAAAAAT4/bNaQLGajkws/s1600/LevelLayout01.jpg">
            <a:extLst>
              <a:ext uri="{FF2B5EF4-FFF2-40B4-BE49-F238E27FC236}">
                <a16:creationId xmlns:a16="http://schemas.microsoft.com/office/drawing/2014/main" id="{BDCD6F5D-1E2D-44FE-8951-12B134D0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3" y="300203"/>
            <a:ext cx="6291898" cy="42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4703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8746" y="5073075"/>
            <a:ext cx="11553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비고객들도 방송을 시청하게 됨으로써 게임시장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시청자를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6472744" y="2907966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401541" y="3700681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554345" y="3998057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투표를 통한 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8025699" y="4003112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09" y="3542614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784" y="3491642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300" y="2162192"/>
            <a:ext cx="1440000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E69D1E-58AB-40DB-9D01-4895C68D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053603" y="1229152"/>
            <a:ext cx="8414995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사이트의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 기능을 작동시키고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상황이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내에 발생했을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자동으로 투표가 진행이 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시청자의 채팅정보를 수집하여 투표결과를 표시하고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07203-5BE3-4253-A560-281979D3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086" y="3339226"/>
            <a:ext cx="5619827" cy="317269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09F49F7-C2CC-41C0-9B84-B336E5924264}"/>
              </a:ext>
            </a:extLst>
          </p:cNvPr>
          <p:cNvSpPr/>
          <p:nvPr/>
        </p:nvSpPr>
        <p:spPr>
          <a:xfrm>
            <a:off x="3635954" y="3231373"/>
            <a:ext cx="474573" cy="45218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866A5D-C39F-4C78-96A8-B3EFDAB93ADE}"/>
              </a:ext>
            </a:extLst>
          </p:cNvPr>
          <p:cNvSpPr/>
          <p:nvPr/>
        </p:nvSpPr>
        <p:spPr>
          <a:xfrm>
            <a:off x="7676690" y="4537817"/>
            <a:ext cx="1046393" cy="9970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8554-8C44-49E9-9AF3-85715845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8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840</Words>
  <Application>Microsoft Office PowerPoint</Application>
  <PresentationFormat>와이드스크린</PresentationFormat>
  <Paragraphs>196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나눔바른고딕 Light</vt:lpstr>
      <vt:lpstr>Arial</vt:lpstr>
      <vt:lpstr>a영고딕L</vt:lpstr>
      <vt:lpstr>Segoe UI</vt:lpstr>
      <vt:lpstr>맑은 고딕</vt:lpstr>
      <vt:lpstr>나눔바른고딕 UltraLight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184</cp:revision>
  <dcterms:created xsi:type="dcterms:W3CDTF">2017-11-23T05:17:34Z</dcterms:created>
  <dcterms:modified xsi:type="dcterms:W3CDTF">2018-12-26T00:20:10Z</dcterms:modified>
</cp:coreProperties>
</file>